
<file path=[Content_Types].xml><?xml version="1.0" encoding="utf-8"?>
<Types xmlns="http://schemas.openxmlformats.org/package/2006/content-types">
  <Default Extension="fntdata" ContentType="application/x-fontdata"/>
  <Default Extension="glb" ContentType="model/gltf.binary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356" r:id="rId2"/>
    <p:sldId id="357" r:id="rId3"/>
    <p:sldId id="364" r:id="rId4"/>
    <p:sldId id="359" r:id="rId5"/>
    <p:sldId id="366" r:id="rId6"/>
    <p:sldId id="365" r:id="rId7"/>
    <p:sldId id="363" r:id="rId8"/>
    <p:sldId id="369" r:id="rId9"/>
    <p:sldId id="368" r:id="rId10"/>
    <p:sldId id="367" r:id="rId11"/>
  </p:sldIdLst>
  <p:sldSz cx="12192000" cy="6858000"/>
  <p:notesSz cx="6858000" cy="9144000"/>
  <p:embeddedFontLst>
    <p:embeddedFont>
      <p:font typeface="12롯데마트드림Light" panose="02020603020101020101" pitchFamily="18" charset="-127"/>
      <p:regular r:id="rId13"/>
    </p:embeddedFont>
    <p:embeddedFont>
      <p:font typeface="맑은 고딕" panose="020B0503020000020004" pitchFamily="50" charset="-127"/>
      <p:regular r:id="rId14"/>
      <p:bold r:id="rId15"/>
    </p:embeddedFont>
    <p:embeddedFont>
      <p:font typeface="휴먼옛체" panose="02030504000101010101" pitchFamily="18" charset="-127"/>
      <p:regular r:id="rId1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2524"/>
    <a:srgbClr val="594C4B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jp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odel3d1.glb>
</file>

<file path=ppt/media/model3d2.glb>
</file>

<file path=ppt/media/model3d3.glb>
</file>

<file path=ppt/media/model3d4.glb>
</file>

<file path=ppt/media/model3d5.glb>
</file>

<file path=ppt/media/model3d6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B013F9-597C-4B7B-8485-4CCC9A0B0B8A}" type="datetimeFigureOut">
              <a:rPr lang="ko-KR" altLang="en-US" smtClean="0"/>
              <a:t>2019-12-20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AB6AA8-97CE-455C-A9B5-1E9D7D1AE46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81110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4CFD45-5EE4-494C-A08B-3587A7B303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B6CEC15-3D33-4024-95B6-5E47961226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05B4F70-B63F-4D15-917B-0CD951412A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03205-0D05-43EE-A89A-0E125A644FB5}" type="datetimeFigureOut">
              <a:rPr lang="ko-KR" altLang="en-US" smtClean="0"/>
              <a:t>2019-12-20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266AFBE-600D-467C-B867-986F2E84C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2D0175C-EDA1-42BC-B0BD-FBD2110E8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0C3FC-54CA-437D-879D-86AD8EDFC3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85112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961BE2-2172-45CB-ACD2-EC245598CF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8A75A69-3FC4-4506-9C9D-AEF723B537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EC4A8D-977E-4D66-8780-359251F58A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03205-0D05-43EE-A89A-0E125A644FB5}" type="datetimeFigureOut">
              <a:rPr lang="ko-KR" altLang="en-US" smtClean="0"/>
              <a:t>2019-12-20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0A4BE45-1B7E-4DB3-81F7-F0086EC600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89718F3-6667-49CD-9510-31CCEFDAB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0C3FC-54CA-437D-879D-86AD8EDFC3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5420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D0D6AA0-D4A7-4CB0-87C4-2747D20511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599F30B-50C3-4059-B60D-7FCBAF6481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F509D6-B3DA-4AF5-83E0-36460AD7E0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03205-0D05-43EE-A89A-0E125A644FB5}" type="datetimeFigureOut">
              <a:rPr lang="ko-KR" altLang="en-US" smtClean="0"/>
              <a:t>2019-12-20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4F11389-E66E-4CA4-922C-407EEFC92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34BE3E2-3BA7-4ACF-9F26-DAF23039EE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0C3FC-54CA-437D-879D-86AD8EDFC3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07681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8929FC-504A-469E-B876-10D4BB916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65C4E7E-D098-424A-BAD0-8C325313B8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5D0C0AE-C976-49B4-956A-AB140AABEC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03205-0D05-43EE-A89A-0E125A644FB5}" type="datetimeFigureOut">
              <a:rPr lang="ko-KR" altLang="en-US" smtClean="0"/>
              <a:t>2019-12-20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4D6BDD7-6742-4C77-B244-BC9D2EE5F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2EA4C9F-830F-4BDE-9799-C01B4ECFD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0C3FC-54CA-437D-879D-86AD8EDFC3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61272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D63387-F204-4800-8DA7-37C8D5E9B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EAA6151-7202-44DB-894A-01944E466B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1CE72F2-7796-4DFB-AA77-5DF03D808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03205-0D05-43EE-A89A-0E125A644FB5}" type="datetimeFigureOut">
              <a:rPr lang="ko-KR" altLang="en-US" smtClean="0"/>
              <a:t>2019-12-20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4FD458-9C34-45EC-A36A-FFBDBBC05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1BC7604-E819-4D0A-B316-A1C94836A5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0C3FC-54CA-437D-879D-86AD8EDFC3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91543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CBA519-4A5B-4FD1-AB9B-371F021CE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87A1A9F-6D37-4FB2-B322-7DB66B2520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1698703-36C4-4762-A765-4837739C9C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22292C4-5065-4F08-9CA5-7376504AE6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03205-0D05-43EE-A89A-0E125A644FB5}" type="datetimeFigureOut">
              <a:rPr lang="ko-KR" altLang="en-US" smtClean="0"/>
              <a:t>2019-12-20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D45F5A1-8363-4AFB-A7EB-59C1CFD6E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CC26011-B948-4E0D-BE59-19B6C70C95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0C3FC-54CA-437D-879D-86AD8EDFC3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42355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731A4A-00AD-4C47-80DC-8A488E1F1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9E5929F-6F33-4F68-8E3F-A8A4AB3DCB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B0821D4-0D66-4C44-827B-DB5E61E81C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F4DF87C-1361-4C6C-8318-A87181E3A1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754C9C9-EDF6-46C0-877F-4BD7E15992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0BD6E56-0040-4BBA-8161-42CF03054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03205-0D05-43EE-A89A-0E125A644FB5}" type="datetimeFigureOut">
              <a:rPr lang="ko-KR" altLang="en-US" smtClean="0"/>
              <a:t>2019-12-20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ACF896A-7524-4439-970B-80459B5B1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F5ECB60-7A63-44FC-B184-B60E2E14D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0C3FC-54CA-437D-879D-86AD8EDFC3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38942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40C3CE-C7F4-43BD-A7EA-6F88653552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82D174C-AC89-4545-AB47-E8D159DCA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03205-0D05-43EE-A89A-0E125A644FB5}" type="datetimeFigureOut">
              <a:rPr lang="ko-KR" altLang="en-US" smtClean="0"/>
              <a:t>2019-12-20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AD5B522-ADCE-4C82-9D2A-AB08303BDA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8895C9B-C3EC-4B66-85D5-054D9C808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0C3FC-54CA-437D-879D-86AD8EDFC3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12688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9E0D72B-34DA-4AF4-B3E7-616638122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03205-0D05-43EE-A89A-0E125A644FB5}" type="datetimeFigureOut">
              <a:rPr lang="ko-KR" altLang="en-US" smtClean="0"/>
              <a:t>2019-12-20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5D2645F-2641-4FF0-A83F-79F3878DF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5821A83-98DB-4D7B-A5E6-DD1C6B9F4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0C3FC-54CA-437D-879D-86AD8EDFC3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86783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EAD453-1615-4A17-9342-5FCBC986C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03C7DDB-785D-4A6D-BAA2-C90904A2FE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33419C3-0122-4084-875E-1EB3FA5011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FCC6539-585B-4570-92D9-4737923FA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03205-0D05-43EE-A89A-0E125A644FB5}" type="datetimeFigureOut">
              <a:rPr lang="ko-KR" altLang="en-US" smtClean="0"/>
              <a:t>2019-12-20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3FEE1B7-2284-4646-A3A6-AF5EEF6480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3B84F1A-0E89-4B79-9444-300FEDFE22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0C3FC-54CA-437D-879D-86AD8EDFC3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78206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6BEC77-899A-4CB3-B463-544D35B83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F5B87B1-5371-49ED-9AFC-F1EB5CE64D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4B124A8-E133-47AF-B5F5-A8EA182156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CD2283A-C98B-483F-83CE-AB83F95E5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03205-0D05-43EE-A89A-0E125A644FB5}" type="datetimeFigureOut">
              <a:rPr lang="ko-KR" altLang="en-US" smtClean="0"/>
              <a:t>2019-12-20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3E36E81-837F-4107-ACD3-28F1E720A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010E71F-5D03-4C31-8247-5687A8C11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60C3FC-54CA-437D-879D-86AD8EDFC3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9246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19747A5-8632-4CF3-8292-AF840779E3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E4635AF-EC89-446C-8FD0-3FC2841FC9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9DF2CF4-6BCC-419B-805A-6557CBA7C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503205-0D05-43EE-A89A-0E125A644FB5}" type="datetimeFigureOut">
              <a:rPr lang="ko-KR" altLang="en-US" smtClean="0"/>
              <a:t>2019-12-20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0E6956-BF6F-43E0-8DBC-4FA439765B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371B78-28E7-4C67-99EE-B8AE5F42BF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60C3FC-54CA-437D-879D-86AD8EDFC3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00247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3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1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5.png"/><Relationship Id="rId3" Type="http://schemas.openxmlformats.org/officeDocument/2006/relationships/image" Target="../media/image8.png"/><Relationship Id="rId7" Type="http://schemas.openxmlformats.org/officeDocument/2006/relationships/image" Target="../media/image13.png"/><Relationship Id="rId12" Type="http://schemas.microsoft.com/office/2017/06/relationships/model3d" Target="../media/model3d3.glb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microsoft.com/office/2017/06/relationships/model3d" Target="../media/model3d1.glb"/><Relationship Id="rId11" Type="http://schemas.openxmlformats.org/officeDocument/2006/relationships/image" Target="../media/image14.png"/><Relationship Id="rId5" Type="http://schemas.openxmlformats.org/officeDocument/2006/relationships/image" Target="../media/image4.png"/><Relationship Id="rId10" Type="http://schemas.openxmlformats.org/officeDocument/2006/relationships/image" Target="../media/image14.png"/><Relationship Id="rId4" Type="http://schemas.openxmlformats.org/officeDocument/2006/relationships/image" Target="../media/image12.png"/><Relationship Id="rId9" Type="http://schemas.microsoft.com/office/2017/06/relationships/model3d" Target="../media/model3d2.glb"/><Relationship Id="rId1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18.png"/><Relationship Id="rId3" Type="http://schemas.openxmlformats.org/officeDocument/2006/relationships/image" Target="../media/image8.png"/><Relationship Id="rId7" Type="http://schemas.openxmlformats.org/officeDocument/2006/relationships/image" Target="../media/image16.png"/><Relationship Id="rId12" Type="http://schemas.microsoft.com/office/2017/06/relationships/model3d" Target="../media/model3d6.glb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microsoft.com/office/2017/06/relationships/model3d" Target="../media/model3d4.glb"/><Relationship Id="rId11" Type="http://schemas.openxmlformats.org/officeDocument/2006/relationships/image" Target="../media/image17.png"/><Relationship Id="rId5" Type="http://schemas.openxmlformats.org/officeDocument/2006/relationships/image" Target="../media/image4.png"/><Relationship Id="rId10" Type="http://schemas.openxmlformats.org/officeDocument/2006/relationships/image" Target="../media/image17.png"/><Relationship Id="rId4" Type="http://schemas.openxmlformats.org/officeDocument/2006/relationships/image" Target="../media/image12.png"/><Relationship Id="rId9" Type="http://schemas.microsoft.com/office/2017/06/relationships/model3d" Target="../media/model3d5.glb"/><Relationship Id="rId1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9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EBE6287D-FCD8-4AEE-A7D7-32D98C18F7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96979" y="2985348"/>
            <a:ext cx="3598042" cy="13208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66AC990-C124-4822-BCCC-F71641CB9F2D}"/>
              </a:ext>
            </a:extLst>
          </p:cNvPr>
          <p:cNvSpPr txBox="1"/>
          <p:nvPr/>
        </p:nvSpPr>
        <p:spPr>
          <a:xfrm>
            <a:off x="880370" y="1384089"/>
            <a:ext cx="1043126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0" dirty="0">
                <a:latin typeface="Harry P" panose="00000400000000000000" pitchFamily="2" charset="0"/>
              </a:rPr>
              <a:t>Interactive Computer Graphis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5705801-8ECE-4BC6-8D69-20D4010AC9B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235895" y="2854314"/>
            <a:ext cx="4956104" cy="4003686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BF7D3BDD-2E09-4460-94E5-7F3325C0B8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650515" y="154429"/>
            <a:ext cx="1390650" cy="139065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74146200-46D0-400B-943D-F2D02DC19B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6200000">
            <a:off x="150836" y="154429"/>
            <a:ext cx="1390650" cy="1390650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08362573-7545-46C4-B08F-9D8EF65CA0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150836" y="5312922"/>
            <a:ext cx="1390650" cy="1390650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5898F6E3-E397-4F1D-A643-0D3616D2B859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97501" y="4639094"/>
            <a:ext cx="1397000" cy="1347656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36592496-827D-4E11-B935-E20C6251D26E}"/>
              </a:ext>
            </a:extLst>
          </p:cNvPr>
          <p:cNvSpPr txBox="1"/>
          <p:nvPr/>
        </p:nvSpPr>
        <p:spPr>
          <a:xfrm>
            <a:off x="5234225" y="3194417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err="1">
                <a:latin typeface="휴먼옛체" panose="02030504000101010101" pitchFamily="18" charset="-127"/>
                <a:ea typeface="휴먼옛체" panose="02030504000101010101" pitchFamily="18" charset="-127"/>
                <a:cs typeface="Times New Roman" panose="02020603050405020304" pitchFamily="18" charset="0"/>
              </a:rPr>
              <a:t>디지털이미징</a:t>
            </a:r>
            <a:endParaRPr lang="ko-KR" altLang="en-US" sz="2000" dirty="0">
              <a:latin typeface="휴먼옛체" panose="02030504000101010101" pitchFamily="18" charset="-127"/>
              <a:ea typeface="휴먼옛체" panose="02030504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4711B96-E216-4DDC-A7D1-423658E49402}"/>
              </a:ext>
            </a:extLst>
          </p:cNvPr>
          <p:cNvSpPr txBox="1"/>
          <p:nvPr/>
        </p:nvSpPr>
        <p:spPr>
          <a:xfrm>
            <a:off x="5078669" y="3544189"/>
            <a:ext cx="21595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휴먼옛체" panose="02030504000101010101" pitchFamily="18" charset="-127"/>
                <a:ea typeface="휴먼옛체" panose="02030504000101010101" pitchFamily="18" charset="-127"/>
                <a:cs typeface="Times New Roman" panose="02020603050405020304" pitchFamily="18" charset="0"/>
              </a:rPr>
              <a:t>20171181 </a:t>
            </a:r>
            <a:r>
              <a:rPr lang="ko-KR" altLang="en-US" sz="2000" dirty="0">
                <a:latin typeface="휴먼옛체" panose="02030504000101010101" pitchFamily="18" charset="-127"/>
                <a:ea typeface="휴먼옛체" panose="02030504000101010101" pitchFamily="18" charset="-127"/>
                <a:cs typeface="Times New Roman" panose="02020603050405020304" pitchFamily="18" charset="0"/>
              </a:rPr>
              <a:t>박정미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46EFB36-0907-4963-9E70-168121C0FE0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05400" y="4144223"/>
            <a:ext cx="1981200" cy="161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4386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546C5741-FE84-4AE1-9C94-C56407FB60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4800" y="712804"/>
            <a:ext cx="3886200" cy="3810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D2D97B85-12F7-48D4-AF7F-C6551E6F832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89348" y="46054"/>
            <a:ext cx="1402652" cy="14097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85DD95D7-EF45-43CC-B0EA-1A38FA129A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10650515" y="5312922"/>
            <a:ext cx="1390650" cy="1390650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50762E9D-BF2F-488F-81F5-8B6FCB728274}"/>
              </a:ext>
            </a:extLst>
          </p:cNvPr>
          <p:cNvSpPr/>
          <p:nvPr/>
        </p:nvSpPr>
        <p:spPr>
          <a:xfrm>
            <a:off x="304800" y="1455754"/>
            <a:ext cx="260475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골든 </a:t>
            </a:r>
            <a:r>
              <a:rPr lang="ko-KR" altLang="en-US" sz="2000" spc="-75" dirty="0" err="1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스니치</a:t>
            </a:r>
            <a:r>
              <a:rPr lang="ko-KR" altLang="en-US" sz="2000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 </a:t>
            </a:r>
            <a:r>
              <a:rPr lang="en-US" altLang="ko-KR" sz="2000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–</a:t>
            </a:r>
          </a:p>
          <a:p>
            <a:r>
              <a:rPr lang="en-US" altLang="ko-KR" sz="2000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Hierarchical Animation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1A39D97-6C56-4EDD-B9A5-EF70FE4A2378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32389" y="1131570"/>
            <a:ext cx="6502883" cy="4876677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907E67F2-0A68-4CC5-B0B3-25822F7F2A55}"/>
              </a:ext>
            </a:extLst>
          </p:cNvPr>
          <p:cNvSpPr/>
          <p:nvPr/>
        </p:nvSpPr>
        <p:spPr>
          <a:xfrm>
            <a:off x="210074" y="316354"/>
            <a:ext cx="255390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i="1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rgbClr val="402524"/>
                </a:solidFill>
                <a:latin typeface="Wizards Magic" panose="02000000000000000000" pitchFamily="2" charset="0"/>
                <a:ea typeface="타이포_쌍문동 B" panose="02020803020101020101" pitchFamily="18" charset="-127"/>
              </a:rPr>
              <a:t>CAPTURED SCREEN</a:t>
            </a:r>
            <a:endParaRPr lang="en-US" altLang="ko-KR" sz="2000" i="1" spc="-75" dirty="0">
              <a:ln>
                <a:solidFill>
                  <a:schemeClr val="tx1">
                    <a:alpha val="5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Wizards Magic" panose="02000000000000000000" pitchFamily="2" charset="0"/>
              <a:ea typeface="타이포_쌍문동 B" panose="02020803020101020101" pitchFamily="18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3DB9AB8-95C6-4E73-A38C-8BAB11DA9CA4}"/>
              </a:ext>
            </a:extLst>
          </p:cNvPr>
          <p:cNvSpPr/>
          <p:nvPr/>
        </p:nvSpPr>
        <p:spPr>
          <a:xfrm>
            <a:off x="2765082" y="347131"/>
            <a:ext cx="150233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i="1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rgbClr val="402524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- 3. </a:t>
            </a:r>
            <a:r>
              <a:rPr lang="ko-KR" altLang="en-US" sz="1600" i="1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rgbClr val="402524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애니메이션</a:t>
            </a:r>
            <a:endParaRPr lang="en-US" altLang="ko-KR" sz="1600" i="1" spc="-75" dirty="0">
              <a:ln>
                <a:solidFill>
                  <a:schemeClr val="tx1">
                    <a:alpha val="5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DX영화자막 M" panose="02020600000000000000" pitchFamily="18" charset="-127"/>
              <a:ea typeface="DX영화자막 M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739011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584AF1CD-794C-4726-8720-2AC9D3F40AA8}"/>
              </a:ext>
            </a:extLst>
          </p:cNvPr>
          <p:cNvSpPr/>
          <p:nvPr/>
        </p:nvSpPr>
        <p:spPr>
          <a:xfrm>
            <a:off x="210074" y="316354"/>
            <a:ext cx="107914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i="1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rgbClr val="402524"/>
                </a:solidFill>
                <a:latin typeface="Wizards Magic" panose="02000000000000000000" pitchFamily="2" charset="0"/>
                <a:ea typeface="타이포_쌍문동 B" panose="02020803020101020101" pitchFamily="18" charset="-127"/>
              </a:rPr>
              <a:t>THEME</a:t>
            </a: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910B3677-722F-4642-B4DF-A8BFDDECFB78}"/>
              </a:ext>
            </a:extLst>
          </p:cNvPr>
          <p:cNvSpPr/>
          <p:nvPr/>
        </p:nvSpPr>
        <p:spPr>
          <a:xfrm>
            <a:off x="1218497" y="347132"/>
            <a:ext cx="71365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i="1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rgbClr val="402524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- </a:t>
            </a:r>
            <a:r>
              <a:rPr lang="ko-KR" altLang="en-US" sz="1600" i="1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rgbClr val="402524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테마</a:t>
            </a:r>
            <a:endParaRPr lang="en-US" altLang="ko-KR" sz="1600" i="1" spc="-75" dirty="0">
              <a:ln>
                <a:solidFill>
                  <a:schemeClr val="tx1">
                    <a:alpha val="5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DX영화자막 M" panose="02020600000000000000" pitchFamily="18" charset="-127"/>
              <a:ea typeface="DX영화자막 M" panose="02020600000000000000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46C5741-FE84-4AE1-9C94-C56407FB60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4800" y="712804"/>
            <a:ext cx="3886200" cy="3810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D2D97B85-12F7-48D4-AF7F-C6551E6F832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89348" y="46054"/>
            <a:ext cx="1402652" cy="14097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F871010-D3D3-4293-B606-4E21507B8297}"/>
              </a:ext>
            </a:extLst>
          </p:cNvPr>
          <p:cNvSpPr txBox="1"/>
          <p:nvPr/>
        </p:nvSpPr>
        <p:spPr>
          <a:xfrm>
            <a:off x="2825713" y="960746"/>
            <a:ext cx="6540573" cy="9900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7000"/>
              </a:lnSpc>
            </a:pPr>
            <a:r>
              <a:rPr lang="en-US" altLang="ko-KR" sz="6000" dirty="0">
                <a:solidFill>
                  <a:srgbClr val="000000"/>
                </a:solidFill>
                <a:latin typeface="Harry P" panose="00000400000000000000" pitchFamily="2" charset="0"/>
              </a:rPr>
              <a:t>Harry Potter Quidditch Game</a:t>
            </a:r>
            <a:endParaRPr lang="ko-KR" altLang="en-US" sz="6000" dirty="0">
              <a:solidFill>
                <a:srgbClr val="000000"/>
              </a:solidFill>
              <a:latin typeface="Harry P" panose="00000400000000000000" pitchFamily="2" charset="0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73A76A64-6A04-4CED-BC57-01D4886DEA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150836" y="5312922"/>
            <a:ext cx="1390650" cy="1390650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81DCF28B-9DCD-4865-92B2-10DC41D5D1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10650515" y="5312922"/>
            <a:ext cx="1390650" cy="1390650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78977DDF-4F10-4F97-B536-EE54CAC9B74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18410" y="2834282"/>
            <a:ext cx="600075" cy="1162050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42537D8A-C094-4F7C-9D08-B95C0B8294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1959527" y="2834282"/>
            <a:ext cx="586560" cy="1162050"/>
          </a:xfrm>
          <a:prstGeom prst="rect">
            <a:avLst/>
          </a:prstGeom>
        </p:spPr>
      </p:pic>
      <p:pic>
        <p:nvPicPr>
          <p:cNvPr id="2" name="Picture 4" descr="관련 이미지">
            <a:extLst>
              <a:ext uri="{FF2B5EF4-FFF2-40B4-BE49-F238E27FC236}">
                <a16:creationId xmlns:a16="http://schemas.microsoft.com/office/drawing/2014/main" id="{4B5AD576-EB42-4432-A86F-52BF7EBFAF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1864" y="2160603"/>
            <a:ext cx="6988272" cy="34009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D3BBC42F-082B-404F-AB46-D90FBC0A086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05400" y="6044307"/>
            <a:ext cx="1981200" cy="161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0287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546C5741-FE84-4AE1-9C94-C56407FB60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4800" y="712804"/>
            <a:ext cx="3886200" cy="3810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D2D97B85-12F7-48D4-AF7F-C6551E6F832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89348" y="46054"/>
            <a:ext cx="1402652" cy="140970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5164CBF6-8902-4693-97C1-88F0D854BC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05400" y="6044307"/>
            <a:ext cx="1981200" cy="16192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F871010-D3D3-4293-B606-4E21507B8297}"/>
              </a:ext>
            </a:extLst>
          </p:cNvPr>
          <p:cNvSpPr txBox="1"/>
          <p:nvPr/>
        </p:nvSpPr>
        <p:spPr>
          <a:xfrm>
            <a:off x="4191000" y="958342"/>
            <a:ext cx="3174267" cy="9900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7000"/>
              </a:lnSpc>
            </a:pPr>
            <a:r>
              <a:rPr lang="en-US" altLang="ko-KR" sz="6000" dirty="0">
                <a:solidFill>
                  <a:srgbClr val="000000"/>
                </a:solidFill>
                <a:latin typeface="Harry P" panose="00000400000000000000" pitchFamily="2" charset="0"/>
              </a:rPr>
              <a:t>Golden Snitch</a:t>
            </a:r>
            <a:endParaRPr lang="ko-KR" altLang="en-US" sz="6000" dirty="0">
              <a:solidFill>
                <a:srgbClr val="000000"/>
              </a:solidFill>
              <a:latin typeface="Harry P" panose="00000400000000000000" pitchFamily="2" charset="0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73A76A64-6A04-4CED-BC57-01D4886DEA4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150836" y="5312922"/>
            <a:ext cx="1390650" cy="1390650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81DCF28B-9DCD-4865-92B2-10DC41D5D12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10650515" y="5312922"/>
            <a:ext cx="1390650" cy="1390650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78977DDF-4F10-4F97-B536-EE54CAC9B74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18410" y="2834282"/>
            <a:ext cx="600075" cy="1162050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42537D8A-C094-4F7C-9D08-B95C0B8294C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1959527" y="2834282"/>
            <a:ext cx="586560" cy="1162050"/>
          </a:xfrm>
          <a:prstGeom prst="rect">
            <a:avLst/>
          </a:prstGeom>
        </p:spPr>
      </p:pic>
      <p:pic>
        <p:nvPicPr>
          <p:cNvPr id="1026" name="Picture 2" descr="퀴디치에 대한 이미지 검색결과">
            <a:extLst>
              <a:ext uri="{FF2B5EF4-FFF2-40B4-BE49-F238E27FC236}">
                <a16:creationId xmlns:a16="http://schemas.microsoft.com/office/drawing/2014/main" id="{55705D82-C316-4C6A-89BA-D6A7601106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2250" y="2329457"/>
            <a:ext cx="6667500" cy="333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4295E5B5-73F1-47FD-AF8D-6E362F7638C0}"/>
              </a:ext>
            </a:extLst>
          </p:cNvPr>
          <p:cNvSpPr/>
          <p:nvPr/>
        </p:nvSpPr>
        <p:spPr>
          <a:xfrm>
            <a:off x="210074" y="316354"/>
            <a:ext cx="107914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i="1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rgbClr val="402524"/>
                </a:solidFill>
                <a:latin typeface="Wizards Magic" panose="02000000000000000000" pitchFamily="2" charset="0"/>
                <a:ea typeface="타이포_쌍문동 B" panose="02020803020101020101" pitchFamily="18" charset="-127"/>
              </a:rPr>
              <a:t>THEME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D225B7E1-1AB1-47A6-A26F-88675E426E5C}"/>
              </a:ext>
            </a:extLst>
          </p:cNvPr>
          <p:cNvSpPr/>
          <p:nvPr/>
        </p:nvSpPr>
        <p:spPr>
          <a:xfrm>
            <a:off x="1218497" y="347132"/>
            <a:ext cx="71365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i="1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rgbClr val="402524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- </a:t>
            </a:r>
            <a:r>
              <a:rPr lang="ko-KR" altLang="en-US" sz="1600" i="1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rgbClr val="402524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테마</a:t>
            </a:r>
            <a:endParaRPr lang="en-US" altLang="ko-KR" sz="1600" i="1" spc="-75" dirty="0">
              <a:ln>
                <a:solidFill>
                  <a:schemeClr val="tx1">
                    <a:alpha val="5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DX영화자막 M" panose="02020600000000000000" pitchFamily="18" charset="-127"/>
              <a:ea typeface="DX영화자막 M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694566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584AF1CD-794C-4726-8720-2AC9D3F40AA8}"/>
              </a:ext>
            </a:extLst>
          </p:cNvPr>
          <p:cNvSpPr/>
          <p:nvPr/>
        </p:nvSpPr>
        <p:spPr>
          <a:xfrm>
            <a:off x="210074" y="316354"/>
            <a:ext cx="189827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i="1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rgbClr val="402524"/>
                </a:solidFill>
                <a:latin typeface="Wizards Magic" panose="02000000000000000000" pitchFamily="2" charset="0"/>
                <a:ea typeface="타이포_쌍문동 B" panose="02020803020101020101" pitchFamily="18" charset="-127"/>
              </a:rPr>
              <a:t>USED OBJECT</a:t>
            </a: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910B3677-722F-4642-B4DF-A8BFDDECFB78}"/>
              </a:ext>
            </a:extLst>
          </p:cNvPr>
          <p:cNvSpPr/>
          <p:nvPr/>
        </p:nvSpPr>
        <p:spPr>
          <a:xfrm>
            <a:off x="2030265" y="347132"/>
            <a:ext cx="111120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i="1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rgbClr val="402524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- 1. </a:t>
            </a:r>
            <a:r>
              <a:rPr lang="ko-KR" altLang="en-US" sz="1600" i="1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rgbClr val="402524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모델링</a:t>
            </a:r>
            <a:endParaRPr lang="en-US" altLang="ko-KR" sz="1600" i="1" spc="-75" dirty="0">
              <a:ln>
                <a:solidFill>
                  <a:schemeClr val="tx1">
                    <a:alpha val="5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DX영화자막 M" panose="02020600000000000000" pitchFamily="18" charset="-127"/>
              <a:ea typeface="DX영화자막 M" panose="02020600000000000000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46C5741-FE84-4AE1-9C94-C56407FB60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4800" y="712804"/>
            <a:ext cx="3886200" cy="3810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D2D97B85-12F7-48D4-AF7F-C6551E6F832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89348" y="46054"/>
            <a:ext cx="1402652" cy="14097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B208FF17-AD6A-46E0-B360-3E562628D2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1441121" y="5387784"/>
            <a:ext cx="2343150" cy="714375"/>
          </a:xfrm>
          <a:prstGeom prst="rect">
            <a:avLst/>
          </a:prstGeom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8D6538CF-83EE-4987-BED8-36ECD0113B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4924425" y="5387784"/>
            <a:ext cx="2343150" cy="714375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C2AD0026-BC8A-40AB-9C14-570063347C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8363646" y="5387784"/>
            <a:ext cx="2343150" cy="714375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3E190867-7842-41C9-A1AA-94B9BD28A379}"/>
              </a:ext>
            </a:extLst>
          </p:cNvPr>
          <p:cNvSpPr/>
          <p:nvPr/>
        </p:nvSpPr>
        <p:spPr>
          <a:xfrm>
            <a:off x="2164986" y="5431524"/>
            <a:ext cx="99578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dirty="0">
                <a:latin typeface="Harry P" panose="00000400000000000000" pitchFamily="2" charset="0"/>
              </a:rPr>
              <a:t>stadium</a:t>
            </a:r>
            <a:endParaRPr lang="ko-KR" altLang="en-US" sz="500" dirty="0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E716D544-B02B-4B66-998B-F17F1EC1D6E4}"/>
              </a:ext>
            </a:extLst>
          </p:cNvPr>
          <p:cNvSpPr/>
          <p:nvPr/>
        </p:nvSpPr>
        <p:spPr>
          <a:xfrm>
            <a:off x="5683868" y="5423472"/>
            <a:ext cx="82426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dirty="0" err="1">
                <a:latin typeface="Harry P" panose="00000400000000000000" pitchFamily="2" charset="0"/>
              </a:rPr>
              <a:t>wrand</a:t>
            </a:r>
            <a:endParaRPr lang="ko-KR" altLang="en-US" sz="500" dirty="0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A250C405-FF96-4F68-9DF0-991B949E4109}"/>
              </a:ext>
            </a:extLst>
          </p:cNvPr>
          <p:cNvSpPr/>
          <p:nvPr/>
        </p:nvSpPr>
        <p:spPr>
          <a:xfrm>
            <a:off x="9148389" y="5437776"/>
            <a:ext cx="82266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dirty="0">
                <a:latin typeface="Harry P" panose="00000400000000000000" pitchFamily="2" charset="0"/>
              </a:rPr>
              <a:t>broom</a:t>
            </a:r>
            <a:endParaRPr lang="ko-KR" altLang="en-US" sz="500" dirty="0"/>
          </a:p>
        </p:txBody>
      </p:sp>
      <p:pic>
        <p:nvPicPr>
          <p:cNvPr id="37" name="그림 36">
            <a:extLst>
              <a:ext uri="{FF2B5EF4-FFF2-40B4-BE49-F238E27FC236}">
                <a16:creationId xmlns:a16="http://schemas.microsoft.com/office/drawing/2014/main" id="{CCC397B2-5FC8-4E39-9540-447AABCBFC7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10650515" y="5312922"/>
            <a:ext cx="1390650" cy="1390650"/>
          </a:xfrm>
          <a:prstGeom prst="rect">
            <a:avLst/>
          </a:prstGeom>
        </p:spPr>
      </p:pic>
      <p:pic>
        <p:nvPicPr>
          <p:cNvPr id="38" name="그림 37">
            <a:extLst>
              <a:ext uri="{FF2B5EF4-FFF2-40B4-BE49-F238E27FC236}">
                <a16:creationId xmlns:a16="http://schemas.microsoft.com/office/drawing/2014/main" id="{F574A45E-47CC-4777-92E9-F0E4CE84F8E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150836" y="5312922"/>
            <a:ext cx="1390650" cy="1390650"/>
          </a:xfrm>
          <a:prstGeom prst="rect">
            <a:avLst/>
          </a:prstGeom>
        </p:spPr>
      </p:pic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6" name="3D 모델 5">
                <a:extLst>
                  <a:ext uri="{FF2B5EF4-FFF2-40B4-BE49-F238E27FC236}">
                    <a16:creationId xmlns:a16="http://schemas.microsoft.com/office/drawing/2014/main" id="{F0B34EAD-59B1-4955-A61C-E54EBF9283F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73774977"/>
                  </p:ext>
                </p:extLst>
              </p:nvPr>
            </p:nvGraphicFramePr>
            <p:xfrm>
              <a:off x="874894" y="1564329"/>
              <a:ext cx="3742593" cy="3171204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3742593" cy="3171204"/>
                    </a:xfrm>
                    <a:prstGeom prst="rect">
                      <a:avLst/>
                    </a:prstGeom>
                  </am3d:spPr>
                  <am3d:camera>
                    <am3d:pos x="0" y="0" z="6367670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09" d="1000000"/>
                    <am3d:preTrans dx="971248" dy="-8941042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884023" ay="1892401" az="469943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541866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6" name="3D 모델 5">
                <a:extLst>
                  <a:ext uri="{FF2B5EF4-FFF2-40B4-BE49-F238E27FC236}">
                    <a16:creationId xmlns:a16="http://schemas.microsoft.com/office/drawing/2014/main" id="{F0B34EAD-59B1-4955-A61C-E54EBF9283F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74894" y="1564329"/>
                <a:ext cx="3742593" cy="317120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7" name="3D 모델 6">
                <a:extLst>
                  <a:ext uri="{FF2B5EF4-FFF2-40B4-BE49-F238E27FC236}">
                    <a16:creationId xmlns:a16="http://schemas.microsoft.com/office/drawing/2014/main" id="{3AB22C94-9649-4EF1-BC4A-240291BFFD6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138555649"/>
                  </p:ext>
                </p:extLst>
              </p:nvPr>
            </p:nvGraphicFramePr>
            <p:xfrm>
              <a:off x="5939051" y="11894"/>
              <a:ext cx="371403" cy="5375890"/>
            </p:xfrm>
            <a:graphic>
              <a:graphicData uri="http://schemas.microsoft.com/office/drawing/2017/model3d">
                <am3d:model3d r:embed="rId9">
                  <am3d:spPr>
                    <a:xfrm>
                      <a:off x="0" y="0"/>
                      <a:ext cx="371403" cy="5375890"/>
                    </a:xfrm>
                    <a:prstGeom prst="rect">
                      <a:avLst/>
                    </a:prstGeom>
                  </am3d:spPr>
                  <am3d:camera>
                    <am3d:pos x="0" y="0" z="5336294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86751" d="1000000"/>
                    <am3d:preTrans dx="-55" dy="-75815088" dz="-67847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10"/>
                  </am3d:raster>
                  <am3d:objViewport viewportSz="541866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7" name="3D 모델 6">
                <a:extLst>
                  <a:ext uri="{FF2B5EF4-FFF2-40B4-BE49-F238E27FC236}">
                    <a16:creationId xmlns:a16="http://schemas.microsoft.com/office/drawing/2014/main" id="{3AB22C94-9649-4EF1-BC4A-240291BFFD6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939051" y="11894"/>
                <a:ext cx="371403" cy="53758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8" name="3D 모델 7">
                <a:extLst>
                  <a:ext uri="{FF2B5EF4-FFF2-40B4-BE49-F238E27FC236}">
                    <a16:creationId xmlns:a16="http://schemas.microsoft.com/office/drawing/2014/main" id="{A0792222-54C8-4CBF-80B5-B6B531AAB78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479804575"/>
                  </p:ext>
                </p:extLst>
              </p:nvPr>
            </p:nvGraphicFramePr>
            <p:xfrm>
              <a:off x="9134007" y="516409"/>
              <a:ext cx="714235" cy="5388278"/>
            </p:xfrm>
            <a:graphic>
              <a:graphicData uri="http://schemas.microsoft.com/office/drawing/2017/model3d">
                <am3d:model3d r:embed="rId12">
                  <am3d:spPr>
                    <a:xfrm>
                      <a:off x="0" y="0"/>
                      <a:ext cx="714235" cy="5388278"/>
                    </a:xfrm>
                    <a:prstGeom prst="rect">
                      <a:avLst/>
                    </a:prstGeom>
                  </am3d:spPr>
                  <am3d:camera>
                    <am3d:pos x="0" y="0" z="4775918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39" d="1000000"/>
                    <am3d:preTrans dx="9273" dy="144994" dz="-28528"/>
                    <am3d:scale>
                      <am3d:sx n="1000000" d="1000000"/>
                      <am3d:sy n="1000000" d="1000000"/>
                      <am3d:sz n="1000000" d="1000000"/>
                    </am3d:scale>
                    <am3d:rot ax="-4609765" ay="-13423" az="57363"/>
                    <am3d:postTrans dx="0" dy="0" dz="0"/>
                  </am3d:trans>
                  <am3d:raster rName="Office3DRenderer" rVer="16.0.8326">
                    <am3d:blip r:embed="rId13"/>
                  </am3d:raster>
                  <am3d:objViewport viewportSz="541866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8" name="3D 모델 7">
                <a:extLst>
                  <a:ext uri="{FF2B5EF4-FFF2-40B4-BE49-F238E27FC236}">
                    <a16:creationId xmlns:a16="http://schemas.microsoft.com/office/drawing/2014/main" id="{A0792222-54C8-4CBF-80B5-B6B531AAB78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9134007" y="516409"/>
                <a:ext cx="714235" cy="5388278"/>
              </a:xfrm>
              <a:prstGeom prst="rect">
                <a:avLst/>
              </a:prstGeom>
            </p:spPr>
          </p:pic>
        </mc:Fallback>
      </mc:AlternateContent>
      <p:sp>
        <p:nvSpPr>
          <p:cNvPr id="18" name="직사각형 17">
            <a:extLst>
              <a:ext uri="{FF2B5EF4-FFF2-40B4-BE49-F238E27FC236}">
                <a16:creationId xmlns:a16="http://schemas.microsoft.com/office/drawing/2014/main" id="{133DB063-7E5D-4910-AB89-6A4539E16C2F}"/>
              </a:ext>
            </a:extLst>
          </p:cNvPr>
          <p:cNvSpPr/>
          <p:nvPr/>
        </p:nvSpPr>
        <p:spPr>
          <a:xfrm>
            <a:off x="210074" y="1153271"/>
            <a:ext cx="4190571" cy="369332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rgbClr val="402524"/>
                </a:solidFill>
                <a:latin typeface="Wizards Magic" panose="02000000000000000000" pitchFamily="2" charset="0"/>
                <a:ea typeface="타이포_파피루스 B" panose="02020503020101020101" pitchFamily="18" charset="-127"/>
              </a:rPr>
              <a:t>*</a:t>
            </a:r>
            <a:r>
              <a:rPr lang="ko-KR" altLang="en-US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rgbClr val="402524"/>
                </a:solidFill>
                <a:latin typeface="Wizards Magic" panose="02000000000000000000" pitchFamily="2" charset="0"/>
                <a:ea typeface="타이포_파피루스 B" panose="02020503020101020101" pitchFamily="18" charset="-127"/>
              </a:rPr>
              <a:t>서로 다른 모양의 객체 </a:t>
            </a:r>
            <a:r>
              <a:rPr lang="en-US" altLang="ko-KR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rgbClr val="402524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3</a:t>
            </a:r>
            <a:r>
              <a:rPr lang="ko-KR" altLang="en-US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rgbClr val="402524"/>
                </a:solidFill>
                <a:latin typeface="Wizards Magic" panose="02000000000000000000" pitchFamily="2" charset="0"/>
                <a:ea typeface="타이포_파피루스 B" panose="02020503020101020101" pitchFamily="18" charset="-127"/>
              </a:rPr>
              <a:t>개 이상 사용</a:t>
            </a:r>
            <a:endParaRPr lang="en-US" altLang="ko-KR" spc="-75" dirty="0">
              <a:ln>
                <a:solidFill>
                  <a:schemeClr val="tx1">
                    <a:alpha val="5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Wizards Magic" panose="02000000000000000000" pitchFamily="2" charset="0"/>
              <a:ea typeface="타이포_파피루스 B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954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584AF1CD-794C-4726-8720-2AC9D3F40AA8}"/>
              </a:ext>
            </a:extLst>
          </p:cNvPr>
          <p:cNvSpPr/>
          <p:nvPr/>
        </p:nvSpPr>
        <p:spPr>
          <a:xfrm>
            <a:off x="210074" y="316354"/>
            <a:ext cx="189827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i="1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rgbClr val="402524"/>
                </a:solidFill>
                <a:latin typeface="Wizards Magic" panose="02000000000000000000" pitchFamily="2" charset="0"/>
                <a:ea typeface="타이포_쌍문동 B" panose="02020803020101020101" pitchFamily="18" charset="-127"/>
              </a:rPr>
              <a:t>USED OBJECT</a:t>
            </a: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910B3677-722F-4642-B4DF-A8BFDDECFB78}"/>
              </a:ext>
            </a:extLst>
          </p:cNvPr>
          <p:cNvSpPr/>
          <p:nvPr/>
        </p:nvSpPr>
        <p:spPr>
          <a:xfrm>
            <a:off x="2030265" y="347132"/>
            <a:ext cx="111120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i="1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rgbClr val="402524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- 1. </a:t>
            </a:r>
            <a:r>
              <a:rPr lang="ko-KR" altLang="en-US" sz="1600" i="1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rgbClr val="402524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모델링</a:t>
            </a:r>
            <a:endParaRPr lang="en-US" altLang="ko-KR" sz="1600" i="1" spc="-75" dirty="0">
              <a:ln>
                <a:solidFill>
                  <a:schemeClr val="tx1">
                    <a:alpha val="5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DX영화자막 M" panose="02020600000000000000" pitchFamily="18" charset="-127"/>
              <a:ea typeface="DX영화자막 M" panose="02020600000000000000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46C5741-FE84-4AE1-9C94-C56407FB60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4800" y="712804"/>
            <a:ext cx="3886200" cy="3810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D2D97B85-12F7-48D4-AF7F-C6551E6F832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89348" y="46054"/>
            <a:ext cx="1402652" cy="14097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B208FF17-AD6A-46E0-B360-3E562628D2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1441121" y="5387784"/>
            <a:ext cx="2343150" cy="714375"/>
          </a:xfrm>
          <a:prstGeom prst="rect">
            <a:avLst/>
          </a:prstGeom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8D6538CF-83EE-4987-BED8-36ECD0113B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4924425" y="5387784"/>
            <a:ext cx="2343150" cy="714375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C2AD0026-BC8A-40AB-9C14-570063347C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8363646" y="5387784"/>
            <a:ext cx="2343150" cy="714375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3E190867-7842-41C9-A1AA-94B9BD28A379}"/>
              </a:ext>
            </a:extLst>
          </p:cNvPr>
          <p:cNvSpPr/>
          <p:nvPr/>
        </p:nvSpPr>
        <p:spPr>
          <a:xfrm>
            <a:off x="1978235" y="5391595"/>
            <a:ext cx="136928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dirty="0">
                <a:latin typeface="Harry P" panose="00000400000000000000" pitchFamily="2" charset="0"/>
              </a:rPr>
              <a:t>right wing</a:t>
            </a:r>
            <a:endParaRPr lang="ko-KR" altLang="en-US" sz="500" dirty="0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E716D544-B02B-4B66-998B-F17F1EC1D6E4}"/>
              </a:ext>
            </a:extLst>
          </p:cNvPr>
          <p:cNvSpPr/>
          <p:nvPr/>
        </p:nvSpPr>
        <p:spPr>
          <a:xfrm>
            <a:off x="5655012" y="5423472"/>
            <a:ext cx="88197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dirty="0">
                <a:latin typeface="Harry P" panose="00000400000000000000" pitchFamily="2" charset="0"/>
              </a:rPr>
              <a:t>sphere</a:t>
            </a:r>
            <a:endParaRPr lang="ko-KR" altLang="en-US" sz="500" dirty="0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A250C405-FF96-4F68-9DF0-991B949E4109}"/>
              </a:ext>
            </a:extLst>
          </p:cNvPr>
          <p:cNvSpPr/>
          <p:nvPr/>
        </p:nvSpPr>
        <p:spPr>
          <a:xfrm>
            <a:off x="8979132" y="5384003"/>
            <a:ext cx="123463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dirty="0">
                <a:latin typeface="Harry P" panose="00000400000000000000" pitchFamily="2" charset="0"/>
              </a:rPr>
              <a:t>left wing</a:t>
            </a:r>
            <a:endParaRPr lang="ko-KR" altLang="en-US" sz="500" dirty="0"/>
          </a:p>
        </p:txBody>
      </p:sp>
      <p:pic>
        <p:nvPicPr>
          <p:cNvPr id="37" name="그림 36">
            <a:extLst>
              <a:ext uri="{FF2B5EF4-FFF2-40B4-BE49-F238E27FC236}">
                <a16:creationId xmlns:a16="http://schemas.microsoft.com/office/drawing/2014/main" id="{CCC397B2-5FC8-4E39-9540-447AABCBFC7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10650515" y="5312922"/>
            <a:ext cx="1390650" cy="1390650"/>
          </a:xfrm>
          <a:prstGeom prst="rect">
            <a:avLst/>
          </a:prstGeom>
        </p:spPr>
      </p:pic>
      <p:pic>
        <p:nvPicPr>
          <p:cNvPr id="38" name="그림 37">
            <a:extLst>
              <a:ext uri="{FF2B5EF4-FFF2-40B4-BE49-F238E27FC236}">
                <a16:creationId xmlns:a16="http://schemas.microsoft.com/office/drawing/2014/main" id="{F574A45E-47CC-4777-92E9-F0E4CE84F8E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150836" y="5312922"/>
            <a:ext cx="1390650" cy="1390650"/>
          </a:xfrm>
          <a:prstGeom prst="rect">
            <a:avLst/>
          </a:prstGeom>
        </p:spPr>
      </p:pic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" name="3D 모델 1">
                <a:extLst>
                  <a:ext uri="{FF2B5EF4-FFF2-40B4-BE49-F238E27FC236}">
                    <a16:creationId xmlns:a16="http://schemas.microsoft.com/office/drawing/2014/main" id="{453F2346-13A3-40B7-8224-8DD31962F8F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861585580"/>
                  </p:ext>
                </p:extLst>
              </p:nvPr>
            </p:nvGraphicFramePr>
            <p:xfrm>
              <a:off x="7762721" y="1503370"/>
              <a:ext cx="4085427" cy="3152160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4085427" cy="3152160"/>
                    </a:xfrm>
                    <a:prstGeom prst="rect">
                      <a:avLst/>
                    </a:prstGeom>
                  </am3d:spPr>
                  <am3d:camera>
                    <am3d:pos x="0" y="0" z="5959914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3834" d="1000000"/>
                    <am3d:preTrans dx="-17708705" dy="-83947297" dz="-94902854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541866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" name="3D 모델 1">
                <a:extLst>
                  <a:ext uri="{FF2B5EF4-FFF2-40B4-BE49-F238E27FC236}">
                    <a16:creationId xmlns:a16="http://schemas.microsoft.com/office/drawing/2014/main" id="{453F2346-13A3-40B7-8224-8DD31962F8F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762721" y="1503370"/>
                <a:ext cx="4085427" cy="315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3" name="3D 모델 2">
                <a:extLst>
                  <a:ext uri="{FF2B5EF4-FFF2-40B4-BE49-F238E27FC236}">
                    <a16:creationId xmlns:a16="http://schemas.microsoft.com/office/drawing/2014/main" id="{6060A380-C2B7-4925-B0B1-B1D4A9135B8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172717420"/>
                  </p:ext>
                </p:extLst>
              </p:nvPr>
            </p:nvGraphicFramePr>
            <p:xfrm>
              <a:off x="247073" y="1503370"/>
              <a:ext cx="4085427" cy="3152160"/>
            </p:xfrm>
            <a:graphic>
              <a:graphicData uri="http://schemas.microsoft.com/office/drawing/2017/model3d">
                <am3d:model3d r:embed="rId9">
                  <am3d:spPr>
                    <a:xfrm>
                      <a:off x="0" y="0"/>
                      <a:ext cx="4085427" cy="3152160"/>
                    </a:xfrm>
                    <a:prstGeom prst="rect">
                      <a:avLst/>
                    </a:prstGeom>
                  </am3d:spPr>
                  <am3d:camera>
                    <am3d:pos x="0" y="0" z="5959776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3835" d="1000000"/>
                    <am3d:preTrans dx="17710060" dy="-83949674" dz="-94902666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10"/>
                  </am3d:raster>
                  <am3d:objViewport viewportSz="541866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3" name="3D 모델 2">
                <a:extLst>
                  <a:ext uri="{FF2B5EF4-FFF2-40B4-BE49-F238E27FC236}">
                    <a16:creationId xmlns:a16="http://schemas.microsoft.com/office/drawing/2014/main" id="{6060A380-C2B7-4925-B0B1-B1D4A9135B8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47073" y="1503370"/>
                <a:ext cx="4085427" cy="315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5" name="3D 모델 4">
                <a:extLst>
                  <a:ext uri="{FF2B5EF4-FFF2-40B4-BE49-F238E27FC236}">
                    <a16:creationId xmlns:a16="http://schemas.microsoft.com/office/drawing/2014/main" id="{94743C7E-E853-4844-A9E7-65077EF0032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06595996"/>
                  </p:ext>
                </p:extLst>
              </p:nvPr>
            </p:nvGraphicFramePr>
            <p:xfrm>
              <a:off x="4577061" y="1900536"/>
              <a:ext cx="3037881" cy="3056928"/>
            </p:xfrm>
            <a:graphic>
              <a:graphicData uri="http://schemas.microsoft.com/office/drawing/2017/model3d">
                <am3d:model3d r:embed="rId12">
                  <am3d:spPr>
                    <a:xfrm>
                      <a:off x="0" y="0"/>
                      <a:ext cx="3037881" cy="3056928"/>
                    </a:xfrm>
                    <a:prstGeom prst="rect">
                      <a:avLst/>
                    </a:prstGeom>
                  </am3d:spPr>
                  <am3d:camera>
                    <am3d:pos x="0" y="0" z="8141230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89236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13"/>
                  </am3d:raster>
                  <am3d:objViewport viewportSz="541866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5" name="3D 모델 4">
                <a:extLst>
                  <a:ext uri="{FF2B5EF4-FFF2-40B4-BE49-F238E27FC236}">
                    <a16:creationId xmlns:a16="http://schemas.microsoft.com/office/drawing/2014/main" id="{94743C7E-E853-4844-A9E7-65077EF0032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4577061" y="1900536"/>
                <a:ext cx="3037881" cy="3056928"/>
              </a:xfrm>
              <a:prstGeom prst="rect">
                <a:avLst/>
              </a:prstGeom>
            </p:spPr>
          </p:pic>
        </mc:Fallback>
      </mc:AlternateContent>
      <p:sp>
        <p:nvSpPr>
          <p:cNvPr id="18" name="직사각형 17">
            <a:extLst>
              <a:ext uri="{FF2B5EF4-FFF2-40B4-BE49-F238E27FC236}">
                <a16:creationId xmlns:a16="http://schemas.microsoft.com/office/drawing/2014/main" id="{821AAB65-12C5-40A1-A946-B9DE43EC425B}"/>
              </a:ext>
            </a:extLst>
          </p:cNvPr>
          <p:cNvSpPr/>
          <p:nvPr/>
        </p:nvSpPr>
        <p:spPr>
          <a:xfrm>
            <a:off x="210074" y="1153271"/>
            <a:ext cx="4087979" cy="369332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rgbClr val="402524"/>
                </a:solidFill>
                <a:latin typeface="Wizards Magic" panose="02000000000000000000" pitchFamily="2" charset="0"/>
                <a:ea typeface="타이포_파피루스 B" panose="02020503020101020101" pitchFamily="18" charset="-127"/>
              </a:rPr>
              <a:t>*Composite model: </a:t>
            </a:r>
            <a:r>
              <a:rPr lang="ko-KR" altLang="en-US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rgbClr val="402524"/>
                </a:solidFill>
                <a:latin typeface="Wizards Magic" panose="02000000000000000000" pitchFamily="2" charset="0"/>
                <a:ea typeface="타이포_파피루스 B" panose="02020503020101020101" pitchFamily="18" charset="-127"/>
              </a:rPr>
              <a:t>여러 </a:t>
            </a:r>
            <a:r>
              <a:rPr lang="en-US" altLang="ko-KR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rgbClr val="402524"/>
                </a:solidFill>
                <a:latin typeface="Wizards Magic" panose="02000000000000000000" pitchFamily="2" charset="0"/>
                <a:ea typeface="타이포_파피루스 B" panose="02020503020101020101" pitchFamily="18" charset="-127"/>
              </a:rPr>
              <a:t>primitive</a:t>
            </a:r>
            <a:r>
              <a:rPr lang="ko-KR" altLang="en-US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rgbClr val="402524"/>
                </a:solidFill>
                <a:latin typeface="Wizards Magic" panose="02000000000000000000" pitchFamily="2" charset="0"/>
                <a:ea typeface="타이포_파피루스 B" panose="02020503020101020101" pitchFamily="18" charset="-127"/>
              </a:rPr>
              <a:t>의 조합</a:t>
            </a:r>
            <a:endParaRPr lang="en-US" altLang="ko-KR" spc="-75" dirty="0">
              <a:ln>
                <a:solidFill>
                  <a:schemeClr val="tx1">
                    <a:alpha val="5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Wizards Magic" panose="02000000000000000000" pitchFamily="2" charset="0"/>
              <a:ea typeface="타이포_파피루스 B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531413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584AF1CD-794C-4726-8720-2AC9D3F40AA8}"/>
              </a:ext>
            </a:extLst>
          </p:cNvPr>
          <p:cNvSpPr/>
          <p:nvPr/>
        </p:nvSpPr>
        <p:spPr>
          <a:xfrm>
            <a:off x="210074" y="316354"/>
            <a:ext cx="97494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i="1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rgbClr val="402524"/>
                </a:solidFill>
                <a:latin typeface="Wizards Magic" panose="02000000000000000000" pitchFamily="2" charset="0"/>
                <a:ea typeface="타이포_쌍문동 B" panose="02020803020101020101" pitchFamily="18" charset="-127"/>
              </a:rPr>
              <a:t>VIDEO</a:t>
            </a: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910B3677-722F-4642-B4DF-A8BFDDECFB78}"/>
              </a:ext>
            </a:extLst>
          </p:cNvPr>
          <p:cNvSpPr/>
          <p:nvPr/>
        </p:nvSpPr>
        <p:spPr>
          <a:xfrm>
            <a:off x="1218497" y="347132"/>
            <a:ext cx="110479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i="1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rgbClr val="402524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- </a:t>
            </a:r>
            <a:r>
              <a:rPr lang="ko-KR" altLang="en-US" sz="1600" i="1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rgbClr val="402524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실행영상</a:t>
            </a:r>
            <a:endParaRPr lang="en-US" altLang="ko-KR" sz="1600" i="1" spc="-75" dirty="0">
              <a:ln>
                <a:solidFill>
                  <a:schemeClr val="tx1">
                    <a:alpha val="5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DX영화자막 M" panose="02020600000000000000" pitchFamily="18" charset="-127"/>
              <a:ea typeface="DX영화자막 M" panose="02020600000000000000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46C5741-FE84-4AE1-9C94-C56407FB60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4800" y="712804"/>
            <a:ext cx="3886200" cy="3810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D2D97B85-12F7-48D4-AF7F-C6551E6F832F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89348" y="46054"/>
            <a:ext cx="1402652" cy="1409700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73A76A64-6A04-4CED-BC57-01D4886DEA4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150836" y="5312922"/>
            <a:ext cx="1390650" cy="1390650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81DCF28B-9DCD-4865-92B2-10DC41D5D12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10650515" y="5312922"/>
            <a:ext cx="1390650" cy="1390650"/>
          </a:xfrm>
          <a:prstGeom prst="rect">
            <a:avLst/>
          </a:prstGeom>
        </p:spPr>
      </p:pic>
      <p:pic>
        <p:nvPicPr>
          <p:cNvPr id="3" name="20171181 박정미">
            <a:hlinkClick r:id="" action="ppaction://media"/>
            <a:extLst>
              <a:ext uri="{FF2B5EF4-FFF2-40B4-BE49-F238E27FC236}">
                <a16:creationId xmlns:a16="http://schemas.microsoft.com/office/drawing/2014/main" id="{0FF25308-AEB6-467A-A0AE-C6C777DB55A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563349" y="923839"/>
            <a:ext cx="7065301" cy="5523143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18002EBB-383D-426D-82C7-AB8ABC4D5F89}"/>
              </a:ext>
            </a:extLst>
          </p:cNvPr>
          <p:cNvSpPr/>
          <p:nvPr/>
        </p:nvSpPr>
        <p:spPr>
          <a:xfrm>
            <a:off x="210074" y="1153271"/>
            <a:ext cx="2446504" cy="646331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rgbClr val="402524"/>
                </a:solidFill>
                <a:latin typeface="Wizards Magic" panose="02000000000000000000" pitchFamily="2" charset="0"/>
                <a:ea typeface="타이포_파피루스 B" panose="02020503020101020101" pitchFamily="18" charset="-127"/>
              </a:rPr>
              <a:t>*</a:t>
            </a:r>
            <a:r>
              <a:rPr lang="ko-KR" altLang="en-US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rgbClr val="402524"/>
                </a:solidFill>
                <a:latin typeface="Wizards Magic" panose="02000000000000000000" pitchFamily="2" charset="0"/>
                <a:ea typeface="타이포_파피루스 B" panose="02020503020101020101" pitchFamily="18" charset="-127"/>
              </a:rPr>
              <a:t>객체의 애니메이션</a:t>
            </a:r>
            <a:endParaRPr lang="en-US" altLang="ko-KR" spc="-75" dirty="0">
              <a:ln>
                <a:solidFill>
                  <a:schemeClr val="tx1">
                    <a:alpha val="5000"/>
                  </a:schemeClr>
                </a:solidFill>
              </a:ln>
              <a:solidFill>
                <a:srgbClr val="402524"/>
              </a:solidFill>
              <a:latin typeface="Wizards Magic" panose="02000000000000000000" pitchFamily="2" charset="0"/>
              <a:ea typeface="타이포_파피루스 B" panose="02020503020101020101" pitchFamily="18" charset="-127"/>
            </a:endParaRPr>
          </a:p>
          <a:p>
            <a:r>
              <a:rPr lang="en-US" altLang="ko-KR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rgbClr val="402524"/>
                </a:solidFill>
                <a:latin typeface="Wizards Magic" panose="02000000000000000000" pitchFamily="2" charset="0"/>
                <a:ea typeface="타이포_파피루스 B" panose="02020503020101020101" pitchFamily="18" charset="-127"/>
              </a:rPr>
              <a:t>*</a:t>
            </a:r>
            <a:r>
              <a:rPr lang="ko-KR" altLang="en-US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rgbClr val="402524"/>
                </a:solidFill>
                <a:latin typeface="Wizards Magic" panose="02000000000000000000" pitchFamily="2" charset="0"/>
                <a:ea typeface="타이포_파피루스 B" panose="02020503020101020101" pitchFamily="18" charset="-127"/>
              </a:rPr>
              <a:t>카메라의 애니메이션</a:t>
            </a:r>
            <a:endParaRPr lang="en-US" altLang="ko-KR" spc="-75" dirty="0">
              <a:ln>
                <a:solidFill>
                  <a:schemeClr val="tx1">
                    <a:alpha val="5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Wizards Magic" panose="02000000000000000000" pitchFamily="2" charset="0"/>
              <a:ea typeface="타이포_파피루스 B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69510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5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584AF1CD-794C-4726-8720-2AC9D3F40AA8}"/>
              </a:ext>
            </a:extLst>
          </p:cNvPr>
          <p:cNvSpPr/>
          <p:nvPr/>
        </p:nvSpPr>
        <p:spPr>
          <a:xfrm>
            <a:off x="210074" y="316354"/>
            <a:ext cx="255390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i="1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rgbClr val="402524"/>
                </a:solidFill>
                <a:latin typeface="Wizards Magic" panose="02000000000000000000" pitchFamily="2" charset="0"/>
                <a:ea typeface="타이포_쌍문동 B" panose="02020803020101020101" pitchFamily="18" charset="-127"/>
              </a:rPr>
              <a:t>CAPTURED SCREEN</a:t>
            </a:r>
            <a:endParaRPr lang="en-US" altLang="ko-KR" sz="2000" i="1" spc="-75" dirty="0">
              <a:ln>
                <a:solidFill>
                  <a:schemeClr val="tx1">
                    <a:alpha val="5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Wizards Magic" panose="02000000000000000000" pitchFamily="2" charset="0"/>
              <a:ea typeface="타이포_쌍문동 B" panose="02020803020101020101" pitchFamily="18" charset="-127"/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910B3677-722F-4642-B4DF-A8BFDDECFB78}"/>
              </a:ext>
            </a:extLst>
          </p:cNvPr>
          <p:cNvSpPr/>
          <p:nvPr/>
        </p:nvSpPr>
        <p:spPr>
          <a:xfrm>
            <a:off x="2765082" y="347131"/>
            <a:ext cx="111120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i="1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rgbClr val="402524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- 2. </a:t>
            </a:r>
            <a:r>
              <a:rPr lang="ko-KR" altLang="en-US" sz="1600" i="1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rgbClr val="402524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렌더링</a:t>
            </a:r>
            <a:endParaRPr lang="en-US" altLang="ko-KR" sz="1600" i="1" spc="-75" dirty="0">
              <a:ln>
                <a:solidFill>
                  <a:schemeClr val="tx1">
                    <a:alpha val="5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DX영화자막 M" panose="02020600000000000000" pitchFamily="18" charset="-127"/>
              <a:ea typeface="DX영화자막 M" panose="02020600000000000000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46C5741-FE84-4AE1-9C94-C56407FB60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4800" y="712804"/>
            <a:ext cx="3886200" cy="3810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D2D97B85-12F7-48D4-AF7F-C6551E6F832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89348" y="46054"/>
            <a:ext cx="1402652" cy="14097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85DD95D7-EF45-43CC-B0EA-1A38FA129A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10650515" y="5312922"/>
            <a:ext cx="1390650" cy="1390650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50762E9D-BF2F-488F-81F5-8B6FCB728274}"/>
              </a:ext>
            </a:extLst>
          </p:cNvPr>
          <p:cNvSpPr/>
          <p:nvPr/>
        </p:nvSpPr>
        <p:spPr>
          <a:xfrm>
            <a:off x="304800" y="1681024"/>
            <a:ext cx="3140603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실행 첫 전체 화면</a:t>
            </a:r>
            <a:r>
              <a:rPr lang="en-US" altLang="ko-KR" sz="2000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 –</a:t>
            </a:r>
          </a:p>
          <a:p>
            <a:r>
              <a:rPr lang="ko-KR" altLang="en-US" sz="2000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바닥과 사방을 흙과 하늘로</a:t>
            </a:r>
            <a:endParaRPr lang="en-US" altLang="ko-KR" sz="2000" spc="-75" dirty="0">
              <a:ln>
                <a:solidFill>
                  <a:schemeClr val="tx1">
                    <a:alpha val="5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DX영화자막 M" panose="02020600000000000000" pitchFamily="18" charset="-127"/>
              <a:ea typeface="DX영화자막 M" panose="02020600000000000000" pitchFamily="18" charset="-127"/>
            </a:endParaRPr>
          </a:p>
          <a:p>
            <a:r>
              <a:rPr lang="ko-KR" altLang="en-US" sz="2000" spc="-75" dirty="0" err="1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텍스쳐</a:t>
            </a:r>
            <a:r>
              <a:rPr lang="ko-KR" altLang="en-US" sz="2000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 매핑</a:t>
            </a:r>
            <a:endParaRPr lang="en-US" altLang="ko-KR" sz="2000" spc="-75" dirty="0">
              <a:ln>
                <a:solidFill>
                  <a:schemeClr val="tx1">
                    <a:alpha val="5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DX영화자막 M" panose="02020600000000000000" pitchFamily="18" charset="-127"/>
              <a:ea typeface="DX영화자막 M" panose="02020600000000000000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F2F599D-4C9C-4EDF-B382-B15D0F936201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581069" y="1079471"/>
            <a:ext cx="6938314" cy="5203218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7522B03A-A173-4C4F-8909-1FF326729121}"/>
              </a:ext>
            </a:extLst>
          </p:cNvPr>
          <p:cNvSpPr/>
          <p:nvPr/>
        </p:nvSpPr>
        <p:spPr>
          <a:xfrm>
            <a:off x="210074" y="1153271"/>
            <a:ext cx="3427541" cy="369332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rgbClr val="402524"/>
                </a:solidFill>
                <a:latin typeface="Wizards Magic" panose="02000000000000000000" pitchFamily="2" charset="0"/>
                <a:ea typeface="타이포_파피루스 B" panose="02020503020101020101" pitchFamily="18" charset="-127"/>
              </a:rPr>
              <a:t>*</a:t>
            </a:r>
            <a:r>
              <a:rPr lang="ko-KR" altLang="en-US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rgbClr val="402524"/>
                </a:solidFill>
                <a:latin typeface="Wizards Magic" panose="02000000000000000000" pitchFamily="2" charset="0"/>
                <a:ea typeface="타이포_파피루스 B" panose="02020503020101020101" pitchFamily="18" charset="-127"/>
              </a:rPr>
              <a:t>퐁 </a:t>
            </a:r>
            <a:r>
              <a:rPr lang="ko-KR" altLang="en-US" spc="-75" dirty="0" err="1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rgbClr val="402524"/>
                </a:solidFill>
                <a:latin typeface="Wizards Magic" panose="02000000000000000000" pitchFamily="2" charset="0"/>
                <a:ea typeface="타이포_파피루스 B" panose="02020503020101020101" pitchFamily="18" charset="-127"/>
              </a:rPr>
              <a:t>셰이딩과</a:t>
            </a:r>
            <a:r>
              <a:rPr lang="ko-KR" altLang="en-US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rgbClr val="402524"/>
                </a:solidFill>
                <a:latin typeface="Wizards Magic" panose="02000000000000000000" pitchFamily="2" charset="0"/>
                <a:ea typeface="타이포_파피루스 B" panose="02020503020101020101" pitchFamily="18" charset="-127"/>
              </a:rPr>
              <a:t> </a:t>
            </a:r>
            <a:r>
              <a:rPr lang="ko-KR" altLang="en-US" spc="-75" dirty="0" err="1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rgbClr val="402524"/>
                </a:solidFill>
                <a:latin typeface="Wizards Magic" panose="02000000000000000000" pitchFamily="2" charset="0"/>
                <a:ea typeface="타이포_파피루스 B" panose="02020503020101020101" pitchFamily="18" charset="-127"/>
              </a:rPr>
              <a:t>텍스쳐</a:t>
            </a:r>
            <a:r>
              <a:rPr lang="ko-KR" altLang="en-US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rgbClr val="402524"/>
                </a:solidFill>
                <a:latin typeface="Wizards Magic" panose="02000000000000000000" pitchFamily="2" charset="0"/>
                <a:ea typeface="타이포_파피루스 B" panose="02020503020101020101" pitchFamily="18" charset="-127"/>
              </a:rPr>
              <a:t> 매핑 사용</a:t>
            </a:r>
            <a:endParaRPr lang="en-US" altLang="ko-KR" spc="-75" dirty="0">
              <a:ln>
                <a:solidFill>
                  <a:schemeClr val="tx1">
                    <a:alpha val="5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Wizards Magic" panose="02000000000000000000" pitchFamily="2" charset="0"/>
              <a:ea typeface="타이포_파피루스 B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038011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546C5741-FE84-4AE1-9C94-C56407FB60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4800" y="712804"/>
            <a:ext cx="3886200" cy="3810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D2D97B85-12F7-48D4-AF7F-C6551E6F832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89348" y="46054"/>
            <a:ext cx="1402652" cy="14097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85DD95D7-EF45-43CC-B0EA-1A38FA129A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10650515" y="5312922"/>
            <a:ext cx="1390650" cy="1390650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50762E9D-BF2F-488F-81F5-8B6FCB728274}"/>
              </a:ext>
            </a:extLst>
          </p:cNvPr>
          <p:cNvSpPr/>
          <p:nvPr/>
        </p:nvSpPr>
        <p:spPr>
          <a:xfrm>
            <a:off x="304800" y="1588401"/>
            <a:ext cx="3403496" cy="16312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-</a:t>
            </a:r>
            <a:r>
              <a:rPr lang="ko-KR" altLang="en-US" sz="2000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스포트라이트</a:t>
            </a:r>
            <a:endParaRPr lang="en-US" altLang="ko-KR" sz="2000" spc="-75" dirty="0">
              <a:ln>
                <a:solidFill>
                  <a:schemeClr val="tx1">
                    <a:alpha val="5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DX영화자막 M" panose="02020600000000000000" pitchFamily="18" charset="-127"/>
              <a:ea typeface="DX영화자막 M" panose="02020600000000000000" pitchFamily="18" charset="-127"/>
            </a:endParaRPr>
          </a:p>
          <a:p>
            <a:r>
              <a:rPr lang="en-US" altLang="ko-KR" sz="2000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-</a:t>
            </a:r>
            <a:r>
              <a:rPr lang="ko-KR" altLang="en-US" sz="2000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마우스와 상하좌우 키보드로</a:t>
            </a:r>
            <a:endParaRPr lang="en-US" altLang="ko-KR" sz="2000" spc="-75" dirty="0">
              <a:ln>
                <a:solidFill>
                  <a:schemeClr val="tx1">
                    <a:alpha val="5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DX영화자막 M" panose="02020600000000000000" pitchFamily="18" charset="-127"/>
              <a:ea typeface="DX영화자막 M" panose="02020600000000000000" pitchFamily="18" charset="-127"/>
            </a:endParaRPr>
          </a:p>
          <a:p>
            <a:r>
              <a:rPr lang="ko-KR" altLang="en-US" sz="2000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카메라 움직임</a:t>
            </a:r>
            <a:endParaRPr lang="en-US" altLang="ko-KR" sz="2000" spc="-75" dirty="0">
              <a:ln>
                <a:solidFill>
                  <a:schemeClr val="tx1">
                    <a:alpha val="5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DX영화자막 M" panose="02020600000000000000" pitchFamily="18" charset="-127"/>
              <a:ea typeface="DX영화자막 M" panose="02020600000000000000" pitchFamily="18" charset="-127"/>
            </a:endParaRPr>
          </a:p>
          <a:p>
            <a:r>
              <a:rPr lang="en-US" altLang="ko-KR" sz="2000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-</a:t>
            </a:r>
            <a:r>
              <a:rPr lang="ko-KR" altLang="en-US" sz="2000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좌우 키보드로 방향을 틀고</a:t>
            </a:r>
            <a:endParaRPr lang="en-US" altLang="ko-KR" sz="2000" spc="-75" dirty="0">
              <a:ln>
                <a:solidFill>
                  <a:schemeClr val="tx1">
                    <a:alpha val="5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DX영화자막 M" panose="02020600000000000000" pitchFamily="18" charset="-127"/>
              <a:ea typeface="DX영화자막 M" panose="02020600000000000000" pitchFamily="18" charset="-127"/>
            </a:endParaRPr>
          </a:p>
          <a:p>
            <a:r>
              <a:rPr lang="ko-KR" altLang="en-US" sz="2000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상하 키보드로 이동</a:t>
            </a:r>
            <a:endParaRPr lang="en-US" altLang="ko-KR" sz="2000" spc="-75" dirty="0">
              <a:ln>
                <a:solidFill>
                  <a:schemeClr val="tx1">
                    <a:alpha val="5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DX영화자막 M" panose="02020600000000000000" pitchFamily="18" charset="-127"/>
              <a:ea typeface="DX영화자막 M" panose="02020600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E6367FE-9358-4880-BD25-C871916E09E1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84039" y="1490774"/>
            <a:ext cx="5814391" cy="4360360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A6788EDF-013C-44CD-8B12-E7D4A5679CE8}"/>
              </a:ext>
            </a:extLst>
          </p:cNvPr>
          <p:cNvSpPr/>
          <p:nvPr/>
        </p:nvSpPr>
        <p:spPr>
          <a:xfrm>
            <a:off x="210074" y="316354"/>
            <a:ext cx="255390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i="1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rgbClr val="402524"/>
                </a:solidFill>
                <a:latin typeface="Wizards Magic" panose="02000000000000000000" pitchFamily="2" charset="0"/>
                <a:ea typeface="타이포_쌍문동 B" panose="02020803020101020101" pitchFamily="18" charset="-127"/>
              </a:rPr>
              <a:t>CAPTURED SCREEN</a:t>
            </a:r>
            <a:endParaRPr lang="en-US" altLang="ko-KR" sz="2000" i="1" spc="-75" dirty="0">
              <a:ln>
                <a:solidFill>
                  <a:schemeClr val="tx1">
                    <a:alpha val="5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Wizards Magic" panose="02000000000000000000" pitchFamily="2" charset="0"/>
              <a:ea typeface="타이포_쌍문동 B" panose="02020803020101020101" pitchFamily="18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166C19A-45C1-4A46-AC54-F53592E11020}"/>
              </a:ext>
            </a:extLst>
          </p:cNvPr>
          <p:cNvSpPr/>
          <p:nvPr/>
        </p:nvSpPr>
        <p:spPr>
          <a:xfrm>
            <a:off x="2765082" y="347131"/>
            <a:ext cx="111120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i="1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rgbClr val="402524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- 2. </a:t>
            </a:r>
            <a:r>
              <a:rPr lang="ko-KR" altLang="en-US" sz="1600" i="1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rgbClr val="402524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렌더링</a:t>
            </a:r>
            <a:endParaRPr lang="en-US" altLang="ko-KR" sz="1600" i="1" spc="-75" dirty="0">
              <a:ln>
                <a:solidFill>
                  <a:schemeClr val="tx1">
                    <a:alpha val="5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DX영화자막 M" panose="02020600000000000000" pitchFamily="18" charset="-127"/>
              <a:ea typeface="DX영화자막 M" panose="02020600000000000000" pitchFamily="18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628D118F-27A6-43A2-B7E2-F6F83AB33E4E}"/>
              </a:ext>
            </a:extLst>
          </p:cNvPr>
          <p:cNvSpPr/>
          <p:nvPr/>
        </p:nvSpPr>
        <p:spPr>
          <a:xfrm>
            <a:off x="210074" y="1153271"/>
            <a:ext cx="2767104" cy="369332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rgbClr val="402524"/>
                </a:solidFill>
                <a:latin typeface="Wizards Magic" panose="02000000000000000000" pitchFamily="2" charset="0"/>
                <a:ea typeface="타이포_파피루스 B" panose="02020503020101020101" pitchFamily="18" charset="-127"/>
              </a:rPr>
              <a:t>*</a:t>
            </a:r>
            <a:r>
              <a:rPr lang="en-US" altLang="ko-KR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rgbClr val="402524"/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2</a:t>
            </a:r>
            <a:r>
              <a:rPr lang="ko-KR" altLang="en-US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rgbClr val="402524"/>
                </a:solidFill>
                <a:latin typeface="Wizards Magic" panose="02000000000000000000" pitchFamily="2" charset="0"/>
                <a:ea typeface="타이포_파피루스 B" panose="02020503020101020101" pitchFamily="18" charset="-127"/>
              </a:rPr>
              <a:t>개 이상의 라이트 사용</a:t>
            </a:r>
            <a:endParaRPr lang="en-US" altLang="ko-KR" spc="-75" dirty="0">
              <a:ln>
                <a:solidFill>
                  <a:schemeClr val="tx1">
                    <a:alpha val="5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Wizards Magic" panose="02000000000000000000" pitchFamily="2" charset="0"/>
              <a:ea typeface="타이포_파피루스 B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749935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546C5741-FE84-4AE1-9C94-C56407FB60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4800" y="712804"/>
            <a:ext cx="3886200" cy="3810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D2D97B85-12F7-48D4-AF7F-C6551E6F832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89348" y="46054"/>
            <a:ext cx="1402652" cy="14097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85DD95D7-EF45-43CC-B0EA-1A38FA129A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10650515" y="5312922"/>
            <a:ext cx="1390650" cy="1390650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50762E9D-BF2F-488F-81F5-8B6FCB728274}"/>
              </a:ext>
            </a:extLst>
          </p:cNvPr>
          <p:cNvSpPr/>
          <p:nvPr/>
        </p:nvSpPr>
        <p:spPr>
          <a:xfrm>
            <a:off x="304800" y="1450946"/>
            <a:ext cx="4215769" cy="22467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Composite Model - </a:t>
            </a:r>
          </a:p>
          <a:p>
            <a:r>
              <a:rPr lang="en-US" altLang="ko-KR" sz="2000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Sphere</a:t>
            </a:r>
            <a:r>
              <a:rPr lang="ko-KR" altLang="en-US" sz="2000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를 베이스로 두고</a:t>
            </a:r>
            <a:r>
              <a:rPr lang="en-US" altLang="ko-KR" sz="2000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 </a:t>
            </a:r>
            <a:r>
              <a:rPr lang="ko-KR" altLang="en-US" sz="2000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양쪽 날개와</a:t>
            </a:r>
            <a:endParaRPr lang="en-US" altLang="ko-KR" sz="2000" spc="-75" dirty="0">
              <a:ln>
                <a:solidFill>
                  <a:schemeClr val="tx1">
                    <a:alpha val="5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DX영화자막 M" panose="02020600000000000000" pitchFamily="18" charset="-127"/>
              <a:ea typeface="DX영화자막 M" panose="02020600000000000000" pitchFamily="18" charset="-127"/>
            </a:endParaRPr>
          </a:p>
          <a:p>
            <a:r>
              <a:rPr lang="ko-KR" altLang="en-US" sz="2000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지팡이가 </a:t>
            </a:r>
            <a:r>
              <a:rPr lang="en-US" altLang="ko-KR" sz="2000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sphere</a:t>
            </a:r>
            <a:r>
              <a:rPr lang="ko-KR" altLang="en-US" sz="2000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의 움직임을 따라서</a:t>
            </a:r>
            <a:endParaRPr lang="en-US" altLang="ko-KR" sz="2000" spc="-75" dirty="0">
              <a:ln>
                <a:solidFill>
                  <a:schemeClr val="tx1">
                    <a:alpha val="5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DX영화자막 M" panose="02020600000000000000" pitchFamily="18" charset="-127"/>
              <a:ea typeface="DX영화자막 M" panose="02020600000000000000" pitchFamily="18" charset="-127"/>
            </a:endParaRPr>
          </a:p>
          <a:p>
            <a:r>
              <a:rPr lang="ko-KR" altLang="en-US" sz="2000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같이 움직인다</a:t>
            </a:r>
            <a:r>
              <a:rPr lang="en-US" altLang="ko-KR" sz="2000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.</a:t>
            </a:r>
          </a:p>
          <a:p>
            <a:r>
              <a:rPr lang="ko-KR" altLang="en-US" sz="2000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날개는 구를 회전축으로 앞뒤로</a:t>
            </a:r>
            <a:endParaRPr lang="en-US" altLang="ko-KR" sz="2000" spc="-75" dirty="0">
              <a:ln>
                <a:solidFill>
                  <a:schemeClr val="tx1">
                    <a:alpha val="5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DX영화자막 M" panose="02020600000000000000" pitchFamily="18" charset="-127"/>
              <a:ea typeface="DX영화자막 M" panose="02020600000000000000" pitchFamily="18" charset="-127"/>
            </a:endParaRPr>
          </a:p>
          <a:p>
            <a:r>
              <a:rPr lang="ko-KR" altLang="en-US" sz="2000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회전하며 </a:t>
            </a:r>
            <a:r>
              <a:rPr lang="ko-KR" altLang="en-US" sz="2000" spc="-75" dirty="0" err="1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날개짓하고</a:t>
            </a:r>
            <a:r>
              <a:rPr lang="en-US" altLang="ko-KR" sz="2000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, </a:t>
            </a:r>
            <a:r>
              <a:rPr lang="ko-KR" altLang="en-US" sz="2000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지팡이는</a:t>
            </a:r>
            <a:endParaRPr lang="en-US" altLang="ko-KR" sz="2000" spc="-75" dirty="0">
              <a:ln>
                <a:solidFill>
                  <a:schemeClr val="tx1">
                    <a:alpha val="5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DX영화자막 M" panose="02020600000000000000" pitchFamily="18" charset="-127"/>
              <a:ea typeface="DX영화자막 M" panose="02020600000000000000" pitchFamily="18" charset="-127"/>
            </a:endParaRPr>
          </a:p>
          <a:p>
            <a:r>
              <a:rPr lang="ko-KR" altLang="en-US" sz="2000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구를 가리키며 같이 이동함</a:t>
            </a:r>
            <a:endParaRPr lang="en-US" altLang="ko-KR" sz="2000" spc="-75" dirty="0">
              <a:ln>
                <a:solidFill>
                  <a:schemeClr val="tx1">
                    <a:alpha val="5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DX영화자막 M" panose="02020600000000000000" pitchFamily="18" charset="-127"/>
              <a:ea typeface="DX영화자막 M" panose="02020600000000000000" pitchFamily="18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646E819-9B0A-43FE-B61C-66C545923658}"/>
              </a:ext>
            </a:extLst>
          </p:cNvPr>
          <p:cNvSpPr/>
          <p:nvPr/>
        </p:nvSpPr>
        <p:spPr>
          <a:xfrm>
            <a:off x="210074" y="316354"/>
            <a:ext cx="255390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i="1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rgbClr val="402524"/>
                </a:solidFill>
                <a:latin typeface="Wizards Magic" panose="02000000000000000000" pitchFamily="2" charset="0"/>
                <a:ea typeface="타이포_쌍문동 B" panose="02020803020101020101" pitchFamily="18" charset="-127"/>
              </a:rPr>
              <a:t>CAPTURED SCREEN</a:t>
            </a:r>
            <a:endParaRPr lang="en-US" altLang="ko-KR" sz="2000" i="1" spc="-75" dirty="0">
              <a:ln>
                <a:solidFill>
                  <a:schemeClr val="tx1">
                    <a:alpha val="5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Wizards Magic" panose="02000000000000000000" pitchFamily="2" charset="0"/>
              <a:ea typeface="타이포_쌍문동 B" panose="02020803020101020101" pitchFamily="18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C35337A-12F5-482F-B777-CFC87A0FFE46}"/>
              </a:ext>
            </a:extLst>
          </p:cNvPr>
          <p:cNvSpPr/>
          <p:nvPr/>
        </p:nvSpPr>
        <p:spPr>
          <a:xfrm>
            <a:off x="2765082" y="347131"/>
            <a:ext cx="150233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i="1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rgbClr val="402524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- 3. </a:t>
            </a:r>
            <a:r>
              <a:rPr lang="ko-KR" altLang="en-US" sz="1600" i="1" spc="-75" dirty="0">
                <a:ln>
                  <a:solidFill>
                    <a:schemeClr val="tx1">
                      <a:alpha val="5000"/>
                    </a:schemeClr>
                  </a:solidFill>
                </a:ln>
                <a:solidFill>
                  <a:srgbClr val="402524"/>
                </a:solidFill>
                <a:latin typeface="DX영화자막 M" panose="02020600000000000000" pitchFamily="18" charset="-127"/>
                <a:ea typeface="DX영화자막 M" panose="02020600000000000000" pitchFamily="18" charset="-127"/>
              </a:rPr>
              <a:t>애니메이션</a:t>
            </a:r>
            <a:endParaRPr lang="en-US" altLang="ko-KR" sz="1600" i="1" spc="-75" dirty="0">
              <a:ln>
                <a:solidFill>
                  <a:schemeClr val="tx1">
                    <a:alpha val="500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DX영화자막 M" panose="02020600000000000000" pitchFamily="18" charset="-127"/>
              <a:ea typeface="DX영화자막 M" panose="02020600000000000000" pitchFamily="18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9580C90-98DC-468F-BDEA-1E9E59958C70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98359" y="1173343"/>
            <a:ext cx="6183631" cy="5048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0930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161</Words>
  <Application>Microsoft Office PowerPoint</Application>
  <PresentationFormat>와이드스크린</PresentationFormat>
  <Paragraphs>52</Paragraphs>
  <Slides>10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8" baseType="lpstr">
      <vt:lpstr>Wizards Magic</vt:lpstr>
      <vt:lpstr>DX영화자막 M</vt:lpstr>
      <vt:lpstr>Harry P</vt:lpstr>
      <vt:lpstr>Arial</vt:lpstr>
      <vt:lpstr>휴먼옛체</vt:lpstr>
      <vt:lpstr>맑은 고딕</vt:lpstr>
      <vt:lpstr>12롯데마트드림Light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Cho Chigwan</dc:creator>
  <cp:lastModifiedBy>박 정미</cp:lastModifiedBy>
  <cp:revision>18</cp:revision>
  <dcterms:created xsi:type="dcterms:W3CDTF">2019-03-31T15:40:27Z</dcterms:created>
  <dcterms:modified xsi:type="dcterms:W3CDTF">2019-12-20T01:57:30Z</dcterms:modified>
</cp:coreProperties>
</file>

<file path=docProps/thumbnail.jpeg>
</file>